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3"/>
  </p:notesMasterIdLst>
  <p:sldIdLst>
    <p:sldId id="256" r:id="rId5"/>
    <p:sldId id="334" r:id="rId6"/>
    <p:sldId id="351" r:id="rId7"/>
    <p:sldId id="333" r:id="rId8"/>
    <p:sldId id="303" r:id="rId9"/>
    <p:sldId id="308" r:id="rId10"/>
    <p:sldId id="330" r:id="rId11"/>
    <p:sldId id="315" r:id="rId12"/>
    <p:sldId id="353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54" r:id="rId22"/>
    <p:sldId id="345" r:id="rId23"/>
    <p:sldId id="346" r:id="rId24"/>
    <p:sldId id="348" r:id="rId25"/>
    <p:sldId id="344" r:id="rId26"/>
    <p:sldId id="287" r:id="rId27"/>
    <p:sldId id="288" r:id="rId28"/>
    <p:sldId id="292" r:id="rId29"/>
    <p:sldId id="318" r:id="rId30"/>
    <p:sldId id="355" r:id="rId31"/>
    <p:sldId id="332" r:id="rId32"/>
    <p:sldId id="298" r:id="rId33"/>
    <p:sldId id="300" r:id="rId34"/>
    <p:sldId id="302" r:id="rId35"/>
    <p:sldId id="316" r:id="rId36"/>
    <p:sldId id="311" r:id="rId37"/>
    <p:sldId id="313" r:id="rId38"/>
    <p:sldId id="314" r:id="rId39"/>
    <p:sldId id="343" r:id="rId40"/>
    <p:sldId id="350" r:id="rId41"/>
    <p:sldId id="349" r:id="rId42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51"/>
            <p14:sldId id="333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  <p14:sldId id="353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  <p14:sldId id="354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18"/>
            <p14:sldId id="355"/>
            <p14:sldId id="332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6" autoAdjust="0"/>
    <p:restoredTop sz="80736" autoAdjust="0"/>
  </p:normalViewPr>
  <p:slideViewPr>
    <p:cSldViewPr snapToGrid="0">
      <p:cViewPr varScale="1">
        <p:scale>
          <a:sx n="90" d="100"/>
          <a:sy n="90" d="100"/>
        </p:scale>
        <p:origin x="360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06.12.2023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49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HALVEIS – </a:t>
            </a:r>
            <a:r>
              <a:rPr lang="en-US" dirty="0" err="1"/>
              <a:t>Sjekk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20min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039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886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thesis both alternatives gives same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579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Model type Linear or nonlinear models. Develop an external object designed to utilize FMUs in the optimization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dirty="0"/>
              <a:t>Removes the requirement for transferring the equation from Modelica to C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dirty="0"/>
              <a:t>Can perform optimization independent of model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Variables and parameters to be handled in the Modelica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-needs external solver – Simple and fast ; Co-simulation-FMU includes solver – Flexible and slower</a:t>
            </a:r>
          </a:p>
          <a:p>
            <a:r>
              <a:rPr lang="en-US" dirty="0"/>
              <a:t>	Vendor neutral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Air heater model - Time constant with time delay process dynamics</a:t>
            </a:r>
          </a:p>
          <a:p>
            <a:r>
              <a:rPr lang="en-US"/>
              <a:t>Implemented as a model in Modelica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Exchange-needs external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Simple and fast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Co-simulation- includes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Flexible and slower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7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Initial scope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239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Assimulo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 - Solver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PyFMI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 (</a:t>
            </a:r>
            <a:r>
              <a:rPr lang="en-US" dirty="0" err="1"/>
              <a:t>desså</a:t>
            </a:r>
            <a:r>
              <a:rPr lang="en-US" dirty="0"/>
              <a:t> system)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NLopt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685777" lvl="1" indent="-228600">
              <a:buAutoNum type="arabicPeriod"/>
            </a:pPr>
            <a:r>
              <a:rPr lang="en-US" dirty="0"/>
              <a:t>Time constant</a:t>
            </a:r>
          </a:p>
          <a:p>
            <a:pPr marL="685777" lvl="1" indent="-228600">
              <a:buAutoNum type="arabicPeriod"/>
            </a:pPr>
            <a:r>
              <a:rPr lang="en-US" dirty="0"/>
              <a:t>Rate of change in temperature</a:t>
            </a:r>
          </a:p>
          <a:p>
            <a:pPr marL="685777" lvl="1" indent="-228600">
              <a:buAutoNum type="arabicPeriod"/>
            </a:pPr>
            <a:r>
              <a:rPr lang="en-US" dirty="0"/>
              <a:t>Heater gain</a:t>
            </a:r>
          </a:p>
          <a:p>
            <a:pPr marL="685777" lvl="1" indent="-228600">
              <a:buAutoNum type="arabicPeriod"/>
            </a:pPr>
            <a:r>
              <a:rPr lang="en-US" dirty="0"/>
              <a:t>Time delay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transfer function,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signal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134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 step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071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Error: C Destructor writes object destroyed to the screen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8" y="3954462"/>
            <a:ext cx="4812315" cy="2706469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Perera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Repository: https://github.com/cmbNor/Advanced-Control-Implementation-with-Modelica</a:t>
            </a:r>
          </a:p>
          <a:p>
            <a:endParaRPr lang="en-US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06/12/2023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functions with one return variable</a:t>
            </a:r>
          </a:p>
          <a:p>
            <a:r>
              <a:rPr lang="en-US" dirty="0"/>
              <a:t>Needs a Modelica block or model as a wrapper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Extended functionality and complexity</a:t>
            </a:r>
          </a:p>
          <a:p>
            <a:r>
              <a:rPr lang="en-US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Implementation with the use of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9145739" cy="308386"/>
          </a:xfrm>
        </p:spPr>
        <p:txBody>
          <a:bodyPr/>
          <a:lstStyle/>
          <a:p>
            <a:r>
              <a:rPr lang="en-US" dirty="0"/>
              <a:t>Implementation with the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interaction diagram is corrected in this version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07" y="1401816"/>
            <a:ext cx="8528186" cy="47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79" y="1450368"/>
            <a:ext cx="6301641" cy="46340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0070C0"/>
                </a:solidFill>
              </a:rPr>
              <a:t>NLopt</a:t>
            </a:r>
            <a:endParaRPr lang="en-US" sz="4400">
              <a:solidFill>
                <a:srgbClr val="0070C0"/>
              </a:solidFill>
            </a:endParaRPr>
          </a:p>
          <a:p>
            <a:pPr algn="ctr"/>
            <a:r>
              <a:rPr lang="en-US" sz="600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6" y="2301240"/>
            <a:ext cx="3302806" cy="33538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4" y="2850407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899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592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r="50196" b="837"/>
          <a:stretch/>
        </p:blipFill>
        <p:spPr>
          <a:xfrm>
            <a:off x="10634956" y="1335760"/>
            <a:ext cx="693444" cy="45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FMU of Air Heater with MPC in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89179" cy="3734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Based on Python MPC source code from TechTeach.no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Nonlinear model</a:t>
            </a:r>
          </a:p>
          <a:p>
            <a:pPr>
              <a:lnSpc>
                <a:spcPts val="1500"/>
              </a:lnSpc>
            </a:pPr>
            <a:r>
              <a:rPr lang="en-US"/>
              <a:t>FMU </a:t>
            </a:r>
            <a:r>
              <a:rPr lang="en-US" dirty="0"/>
              <a:t>runs in parallel with nonlinear model of the air heater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General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C181FB1-D2EA-3E40-A318-933038AB32D0}"/>
              </a:ext>
            </a:extLst>
          </p:cNvPr>
          <p:cNvSpPr txBox="1">
            <a:spLocks/>
          </p:cNvSpPr>
          <p:nvPr/>
        </p:nvSpPr>
        <p:spPr>
          <a:xfrm>
            <a:off x="6258300" y="2076704"/>
            <a:ext cx="5362093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BAA21-0D3A-26CA-5A26-D21F3F4EB632}"/>
              </a:ext>
            </a:extLst>
          </p:cNvPr>
          <p:cNvSpPr txBox="1"/>
          <p:nvPr/>
        </p:nvSpPr>
        <p:spPr>
          <a:xfrm>
            <a:off x="6231215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04D310-52DF-761A-1633-386C2AF8A547}"/>
              </a:ext>
            </a:extLst>
          </p:cNvPr>
          <p:cNvSpPr txBox="1"/>
          <p:nvPr/>
        </p:nvSpPr>
        <p:spPr>
          <a:xfrm>
            <a:off x="519434" y="2635471"/>
            <a:ext cx="2930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equation-based modelling language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and text based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domain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library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1600 components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1350 distinct 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25E2-C238-CA3F-9FC1-B063A898DF01}"/>
              </a:ext>
            </a:extLst>
          </p:cNvPr>
          <p:cNvSpPr txBox="1"/>
          <p:nvPr/>
        </p:nvSpPr>
        <p:spPr>
          <a:xfrm>
            <a:off x="3449867" y="2667538"/>
            <a:ext cx="293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Vendor neutral standard for model exchange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a container and an interface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222A5-7788-DB3A-34B6-13065FAE50E3}"/>
              </a:ext>
            </a:extLst>
          </p:cNvPr>
          <p:cNvSpPr txBox="1"/>
          <p:nvPr/>
        </p:nvSpPr>
        <p:spPr>
          <a:xfrm>
            <a:off x="6380298" y="2670729"/>
            <a:ext cx="293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  <a:t>Commercial tool from MathWorks</a:t>
            </a:r>
            <a:b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extension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simulate and analyze dynamic models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28A34-28E1-482F-D53A-76B078176F09}"/>
              </a:ext>
            </a:extLst>
          </p:cNvPr>
          <p:cNvSpPr txBox="1"/>
          <p:nvPr/>
        </p:nvSpPr>
        <p:spPr>
          <a:xfrm>
            <a:off x="9306625" y="2674333"/>
            <a:ext cx="2885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toolbox for 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01816"/>
            <a:ext cx="8280000" cy="44622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75" y="2011842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35E685EA-FD25-DC32-D6AC-9EA7AFF2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7" y="2011843"/>
            <a:ext cx="5690823" cy="28343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583486"/>
            <a:ext cx="9145739" cy="4227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methods of implementation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Relatively fast calculations</a:t>
            </a:r>
          </a:p>
          <a:p>
            <a:pPr lvl="2"/>
            <a:r>
              <a:rPr lang="en-GB" dirty="0"/>
              <a:t>Complex implementation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 solution</a:t>
            </a:r>
          </a:p>
          <a:p>
            <a:pPr lvl="2"/>
            <a:r>
              <a:rPr lang="en-GB" dirty="0"/>
              <a:t>Common and highly adopted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F1461A-6539-7336-B5EE-02EDA4A12803}"/>
              </a:ext>
            </a:extLst>
          </p:cNvPr>
          <p:cNvSpPr/>
          <p:nvPr/>
        </p:nvSpPr>
        <p:spPr>
          <a:xfrm>
            <a:off x="1515783" y="2941763"/>
            <a:ext cx="2467042" cy="974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Modelica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287CE4-8A2F-A8B5-456A-965F4E5FE724}"/>
              </a:ext>
            </a:extLst>
          </p:cNvPr>
          <p:cNvSpPr/>
          <p:nvPr/>
        </p:nvSpPr>
        <p:spPr>
          <a:xfrm>
            <a:off x="4862479" y="1596805"/>
            <a:ext cx="2467042" cy="974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4E7B154-2986-3438-38D3-B9EFA847D139}"/>
              </a:ext>
            </a:extLst>
          </p:cNvPr>
          <p:cNvCxnSpPr>
            <a:stCxn id="15" idx="0"/>
            <a:endCxn id="16" idx="1"/>
          </p:cNvCxnSpPr>
          <p:nvPr/>
        </p:nvCxnSpPr>
        <p:spPr>
          <a:xfrm rot="5400000" flipH="1" flipV="1">
            <a:off x="3377031" y="1456316"/>
            <a:ext cx="857721" cy="211317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5F6282D-FA40-B900-6E56-A5C62B52F3DF}"/>
              </a:ext>
            </a:extLst>
          </p:cNvPr>
          <p:cNvSpPr/>
          <p:nvPr/>
        </p:nvSpPr>
        <p:spPr>
          <a:xfrm>
            <a:off x="8213660" y="2918077"/>
            <a:ext cx="2467042" cy="9744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object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2917F12-BF6D-E964-47E0-3455CC088A32}"/>
              </a:ext>
            </a:extLst>
          </p:cNvPr>
          <p:cNvCxnSpPr>
            <a:stCxn id="16" idx="3"/>
            <a:endCxn id="18" idx="0"/>
          </p:cNvCxnSpPr>
          <p:nvPr/>
        </p:nvCxnSpPr>
        <p:spPr>
          <a:xfrm>
            <a:off x="7329521" y="2084042"/>
            <a:ext cx="2117660" cy="83403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36D1ED-1546-E76B-4099-DD9E60ACEF87}"/>
              </a:ext>
            </a:extLst>
          </p:cNvPr>
          <p:cNvCxnSpPr>
            <a:stCxn id="15" idx="3"/>
            <a:endCxn id="18" idx="1"/>
          </p:cNvCxnSpPr>
          <p:nvPr/>
        </p:nvCxnSpPr>
        <p:spPr>
          <a:xfrm flipV="1">
            <a:off x="3982825" y="3405314"/>
            <a:ext cx="4230835" cy="236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BBC10C7-573D-61BB-F019-B8B3A7CF08F9}"/>
              </a:ext>
            </a:extLst>
          </p:cNvPr>
          <p:cNvCxnSpPr>
            <a:stCxn id="18" idx="2"/>
            <a:endCxn id="15" idx="2"/>
          </p:cNvCxnSpPr>
          <p:nvPr/>
        </p:nvCxnSpPr>
        <p:spPr>
          <a:xfrm rot="5400000">
            <a:off x="6086400" y="555455"/>
            <a:ext cx="23686" cy="6697877"/>
          </a:xfrm>
          <a:prstGeom prst="bentConnector3">
            <a:avLst>
              <a:gd name="adj1" fmla="val 36030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0AB4FE-BA4B-2F7F-31CE-1A5AA2453442}"/>
              </a:ext>
            </a:extLst>
          </p:cNvPr>
          <p:cNvSpPr txBox="1"/>
          <p:nvPr/>
        </p:nvSpPr>
        <p:spPr>
          <a:xfrm>
            <a:off x="2608942" y="1743899"/>
            <a:ext cx="180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FMU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F4295F-34A5-6E47-C40E-7013B70292E2}"/>
              </a:ext>
            </a:extLst>
          </p:cNvPr>
          <p:cNvSpPr txBox="1"/>
          <p:nvPr/>
        </p:nvSpPr>
        <p:spPr>
          <a:xfrm>
            <a:off x="9454801" y="2571278"/>
            <a:ext cx="180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FMU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155FE9-7300-295B-AA3B-DAA548F2631A}"/>
              </a:ext>
            </a:extLst>
          </p:cNvPr>
          <p:cNvSpPr txBox="1"/>
          <p:nvPr/>
        </p:nvSpPr>
        <p:spPr>
          <a:xfrm>
            <a:off x="4378512" y="3431616"/>
            <a:ext cx="343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parameters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A84FD9-9465-9BAA-1414-D73F8695304C}"/>
              </a:ext>
            </a:extLst>
          </p:cNvPr>
          <p:cNvSpPr txBox="1"/>
          <p:nvPr/>
        </p:nvSpPr>
        <p:spPr>
          <a:xfrm>
            <a:off x="4378512" y="4767435"/>
            <a:ext cx="343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Return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538FBC-6236-96CE-E55B-A3A93F92BECB}"/>
              </a:ext>
            </a:extLst>
          </p:cNvPr>
          <p:cNvSpPr txBox="1"/>
          <p:nvPr/>
        </p:nvSpPr>
        <p:spPr>
          <a:xfrm>
            <a:off x="2737199" y="2571278"/>
            <a:ext cx="3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A6C18-9BA2-EBB7-F612-D82415899A00}"/>
              </a:ext>
            </a:extLst>
          </p:cNvPr>
          <p:cNvSpPr txBox="1"/>
          <p:nvPr/>
        </p:nvSpPr>
        <p:spPr>
          <a:xfrm>
            <a:off x="3978341" y="3094357"/>
            <a:ext cx="3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9D271-1ADE-1623-F28A-631537B37D93}"/>
              </a:ext>
            </a:extLst>
          </p:cNvPr>
          <p:cNvSpPr txBox="1"/>
          <p:nvPr/>
        </p:nvSpPr>
        <p:spPr>
          <a:xfrm>
            <a:off x="2829137" y="3976710"/>
            <a:ext cx="3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2D02-067C-8D5E-E223-F59AF709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1A3210-A545-91C4-8529-D63049B45AE2}"/>
              </a:ext>
            </a:extLst>
          </p:cNvPr>
          <p:cNvSpPr/>
          <p:nvPr/>
        </p:nvSpPr>
        <p:spPr>
          <a:xfrm>
            <a:off x="2827627" y="3056466"/>
            <a:ext cx="1888067" cy="778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4627F3-E65C-AB58-16EB-6E1D53D5A2ED}"/>
              </a:ext>
            </a:extLst>
          </p:cNvPr>
          <p:cNvSpPr/>
          <p:nvPr/>
        </p:nvSpPr>
        <p:spPr>
          <a:xfrm>
            <a:off x="5151966" y="1972733"/>
            <a:ext cx="1888067" cy="778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FMU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396EC40-6074-C43E-84FE-9860BC4801BA}"/>
              </a:ext>
            </a:extLst>
          </p:cNvPr>
          <p:cNvCxnSpPr>
            <a:stCxn id="3" idx="0"/>
            <a:endCxn id="4" idx="1"/>
          </p:cNvCxnSpPr>
          <p:nvPr/>
        </p:nvCxnSpPr>
        <p:spPr>
          <a:xfrm rot="5400000" flipH="1" flipV="1">
            <a:off x="4114680" y="2019181"/>
            <a:ext cx="694266" cy="13803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1A57E8-225C-4104-A489-2D4A8DD978B8}"/>
              </a:ext>
            </a:extLst>
          </p:cNvPr>
          <p:cNvSpPr/>
          <p:nvPr/>
        </p:nvSpPr>
        <p:spPr>
          <a:xfrm>
            <a:off x="7476308" y="3056466"/>
            <a:ext cx="1888067" cy="7789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function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93908C3-4251-0431-8615-0D6DF73CF269}"/>
              </a:ext>
            </a:extLst>
          </p:cNvPr>
          <p:cNvCxnSpPr>
            <a:stCxn id="4" idx="3"/>
            <a:endCxn id="7" idx="0"/>
          </p:cNvCxnSpPr>
          <p:nvPr/>
        </p:nvCxnSpPr>
        <p:spPr>
          <a:xfrm>
            <a:off x="7040033" y="2362200"/>
            <a:ext cx="1380309" cy="69426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F5CA0E-2BF1-2603-E110-407D232E602B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4715694" y="3445933"/>
            <a:ext cx="27606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24A7238-6613-A934-672F-E553E39D9A24}"/>
              </a:ext>
            </a:extLst>
          </p:cNvPr>
          <p:cNvCxnSpPr>
            <a:stCxn id="7" idx="2"/>
            <a:endCxn id="3" idx="2"/>
          </p:cNvCxnSpPr>
          <p:nvPr/>
        </p:nvCxnSpPr>
        <p:spPr>
          <a:xfrm rot="5400000">
            <a:off x="6096002" y="1511060"/>
            <a:ext cx="12700" cy="4648681"/>
          </a:xfrm>
          <a:prstGeom prst="bentConnector3">
            <a:avLst>
              <a:gd name="adj1" fmla="val 72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FF1D4D-4F98-732D-F462-C6D1811280F4}"/>
              </a:ext>
            </a:extLst>
          </p:cNvPr>
          <p:cNvSpPr txBox="1"/>
          <p:nvPr/>
        </p:nvSpPr>
        <p:spPr>
          <a:xfrm>
            <a:off x="3087858" y="1992867"/>
            <a:ext cx="138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FMU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CEAA8-B7AD-43A6-24FB-265BE556AB4F}"/>
              </a:ext>
            </a:extLst>
          </p:cNvPr>
          <p:cNvSpPr txBox="1"/>
          <p:nvPr/>
        </p:nvSpPr>
        <p:spPr>
          <a:xfrm>
            <a:off x="8426693" y="2567001"/>
            <a:ext cx="138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FMU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00EB3-903D-AF22-5A63-7C9ADA798E8C}"/>
              </a:ext>
            </a:extLst>
          </p:cNvPr>
          <p:cNvSpPr txBox="1"/>
          <p:nvPr/>
        </p:nvSpPr>
        <p:spPr>
          <a:xfrm>
            <a:off x="4787102" y="3481917"/>
            <a:ext cx="263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Optimization parameters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3522A-5610-4356-90A8-F99236F82647}"/>
              </a:ext>
            </a:extLst>
          </p:cNvPr>
          <p:cNvSpPr txBox="1"/>
          <p:nvPr/>
        </p:nvSpPr>
        <p:spPr>
          <a:xfrm>
            <a:off x="4787102" y="4744217"/>
            <a:ext cx="263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Return results</a:t>
            </a:r>
          </a:p>
        </p:txBody>
      </p:sp>
    </p:spTree>
    <p:extLst>
      <p:ext uri="{BB962C8B-B14F-4D97-AF65-F5344CB8AC3E}">
        <p14:creationId xmlns:p14="http://schemas.microsoft.com/office/powerpoint/2010/main" val="624382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Equation-Based Modeling:</a:t>
            </a:r>
            <a:endParaRPr lang="en-US"/>
          </a:p>
          <a:p>
            <a:pPr marL="457200" lvl="1"/>
            <a:r>
              <a:rPr lang="en-US"/>
              <a:t>Uses equations for dynamic system representation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Open Standard: </a:t>
            </a:r>
          </a:p>
          <a:p>
            <a:pPr lvl="1"/>
            <a:r>
              <a:rPr lang="en-US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Multi-Domain Support:</a:t>
            </a:r>
            <a:endParaRPr lang="en-US"/>
          </a:p>
          <a:p>
            <a:pPr marL="457200" lvl="1"/>
            <a:r>
              <a:rPr lang="en-US"/>
              <a:t>Model complex systems across diverse domains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Graphical and Text-Based Options:</a:t>
            </a:r>
            <a:endParaRPr lang="en-US"/>
          </a:p>
          <a:p>
            <a:pPr marL="457200" lvl="1"/>
            <a:r>
              <a:rPr lang="en-US"/>
              <a:t>Offers flexibility with both graphical and text-based modeling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Functional Mock-up Unit (FMU) for Interconnectivity:</a:t>
            </a:r>
            <a:endParaRPr lang="en-US"/>
          </a:p>
          <a:p>
            <a:pPr marL="457200" lvl="1"/>
            <a:r>
              <a:rPr lang="en-US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/>
              <a:t>Discontinued in 2019</a:t>
            </a:r>
          </a:p>
          <a:p>
            <a:pPr marL="228576" lvl="1" indent="0">
              <a:buNone/>
            </a:pPr>
            <a:endParaRPr lang="en-US"/>
          </a:p>
          <a:p>
            <a:pPr marL="228576" lvl="1" indent="0">
              <a:buNone/>
            </a:pPr>
            <a:r>
              <a:rPr lang="en-US"/>
              <a:t>Three packages moved to GitHub:</a:t>
            </a:r>
          </a:p>
          <a:p>
            <a:pPr lvl="1"/>
            <a:r>
              <a:rPr lang="en-US"/>
              <a:t>Assimulo</a:t>
            </a:r>
          </a:p>
          <a:p>
            <a:pPr lvl="2"/>
            <a:r>
              <a:rPr lang="en-US"/>
              <a:t>Python simulation packages</a:t>
            </a:r>
          </a:p>
          <a:p>
            <a:pPr lvl="1"/>
            <a:r>
              <a:rPr lang="en-US"/>
              <a:t>PyFMI</a:t>
            </a:r>
          </a:p>
          <a:p>
            <a:pPr lvl="3"/>
            <a:r>
              <a:rPr lang="en-US"/>
              <a:t>Load and simulate FMUs</a:t>
            </a:r>
          </a:p>
          <a:p>
            <a:pPr lvl="1"/>
            <a:r>
              <a:rPr lang="en-US"/>
              <a:t>FMI Library</a:t>
            </a:r>
          </a:p>
          <a:p>
            <a:pPr lvl="2"/>
            <a:r>
              <a:rPr lang="en-US"/>
              <a:t>C package to load and simulate FMUs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7548" y="444942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380300" y="4449429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3122" y="4883957"/>
            <a:ext cx="46717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232818" y="3041946"/>
            <a:ext cx="1" cy="2814965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70547FF4-CF47-094C-E0D0-CE1E842B9432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F88C62D6-9AF9-0E3F-2A85-F32B8061A3D3}"/>
              </a:ext>
            </a:extLst>
          </p:cNvPr>
          <p:cNvSpPr/>
          <p:nvPr/>
        </p:nvSpPr>
        <p:spPr>
          <a:xfrm>
            <a:off x="3449868" y="4449428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Modelica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338E4A0D-2878-51AC-F806-39D4F995AB4B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Rectangle: Rounded Corners 5">
            <a:extLst>
              <a:ext uri="{FF2B5EF4-FFF2-40B4-BE49-F238E27FC236}">
                <a16:creationId xmlns:a16="http://schemas.microsoft.com/office/drawing/2014/main" id="{DF59DE26-B0D5-E3FE-F5E4-736C4F029854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32034363-E8E0-57D3-5A77-4AE4FCE5816A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74EEA0DE-F4DD-E7EA-ED1F-5DC158DE98E1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7C856-BC1C-156C-0CC9-5062DE4555D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03976-0856-8600-1449-409A23D045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CEF2F-CF37-AE7D-99AF-84564DE66CF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FMPy - Dassault Systèmes </a:t>
            </a:r>
            <a:br>
              <a:rPr lang="en-US"/>
            </a:b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/>
              <a:t>Free Python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Read model data</a:t>
            </a:r>
          </a:p>
          <a:p>
            <a:pPr lvl="1"/>
            <a:r>
              <a:rPr lang="en-US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library</a:t>
            </a:r>
          </a:p>
          <a:p>
            <a:pPr lvl="2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lvl="2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>
                <a:solidFill>
                  <a:sysClr val="windowText" lastClr="000000"/>
                </a:solidFill>
              </a:rPr>
              <a:t>O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>
                <a:solidFill>
                  <a:sysClr val="windowText" lastClr="000000"/>
                </a:solidFill>
              </a:rPr>
              <a:t>F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345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6" y="2137422"/>
            <a:ext cx="6680207" cy="35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86DB7CFB-3E46-20EA-C02D-F4D65FB4A90E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JModelica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FMI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2024911"/>
            <a:ext cx="8280000" cy="30113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497DE599-6E25-1E0B-4C85-6807A2417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65" y="4616110"/>
            <a:ext cx="5457337" cy="19847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3B6F8-2A78-28AD-4239-56BE7B3A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9" y="1519369"/>
            <a:ext cx="8496000" cy="29791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0236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4116</TotalTime>
  <Words>1405</Words>
  <Application>Microsoft Office PowerPoint</Application>
  <PresentationFormat>Widescreen</PresentationFormat>
  <Paragraphs>320</Paragraphs>
  <Slides>38</Slides>
  <Notes>19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-apple-system</vt:lpstr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PowerPoint Presentation</vt:lpstr>
      <vt:lpstr>Introduction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  <vt:lpstr>FMU of Air Heater with PI-controller in Python</vt:lpstr>
      <vt:lpstr>FMU of Air Heater with PI-controller in Python</vt:lpstr>
      <vt:lpstr>FMU of Air Heater with PI-controller in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49</cp:revision>
  <dcterms:created xsi:type="dcterms:W3CDTF">2023-10-30T12:32:41Z</dcterms:created>
  <dcterms:modified xsi:type="dcterms:W3CDTF">2023-12-06T19:32:43Z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